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292" r:id="rId13"/>
    <p:sldId id="298" r:id="rId14"/>
    <p:sldId id="301" r:id="rId15"/>
    <p:sldId id="289" r:id="rId16"/>
    <p:sldId id="299" r:id="rId17"/>
    <p:sldId id="300" r:id="rId18"/>
    <p:sldId id="262" r:id="rId19"/>
    <p:sldId id="302" r:id="rId20"/>
    <p:sldId id="304" r:id="rId21"/>
    <p:sldId id="306" r:id="rId22"/>
    <p:sldId id="307" r:id="rId23"/>
    <p:sldId id="263" r:id="rId24"/>
    <p:sldId id="296" r:id="rId25"/>
    <p:sldId id="260" r:id="rId26"/>
    <p:sldId id="303" r:id="rId27"/>
    <p:sldId id="287" r:id="rId28"/>
    <p:sldId id="293" r:id="rId29"/>
    <p:sldId id="294" r:id="rId30"/>
  </p:sldIdLst>
  <p:sldSz cx="9144000" cy="5143500" type="screen16x9"/>
  <p:notesSz cx="6858000" cy="9144000"/>
  <p:embeddedFontLst>
    <p:embeddedFont>
      <p:font typeface="Montserrat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075"/>
    <p:restoredTop sz="94538"/>
  </p:normalViewPr>
  <p:slideViewPr>
    <p:cSldViewPr snapToGrid="0" snapToObjects="1">
      <p:cViewPr>
        <p:scale>
          <a:sx n="121" d="100"/>
          <a:sy n="121" d="100"/>
        </p:scale>
        <p:origin x="-2072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jpeg>
</file>

<file path=ppt/media/image22.tiff>
</file>

<file path=ppt/media/image23.tiff>
</file>

<file path=ppt/media/image24.tiff>
</file>

<file path=ppt/media/image3.jpeg>
</file>

<file path=ppt/media/image30.tiff>
</file>

<file path=ppt/media/image31.tiff>
</file>

<file path=ppt/media/image32.tiff>
</file>

<file path=ppt/media/image33.tiff>
</file>

<file path=ppt/media/image4.jpeg>
</file>

<file path=ppt/media/image42.tiff>
</file>

<file path=ppt/media/image43.tiff>
</file>

<file path=ppt/media/image44.png>
</file>

<file path=ppt/media/image45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655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250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3.tiff"/><Relationship Id="rId7" Type="http://schemas.openxmlformats.org/officeDocument/2006/relationships/image" Target="../media/image28.emf"/><Relationship Id="rId12" Type="http://schemas.openxmlformats.org/officeDocument/2006/relationships/image" Target="../media/image3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emf"/><Relationship Id="rId11" Type="http://schemas.openxmlformats.org/officeDocument/2006/relationships/image" Target="../media/image32.tiff"/><Relationship Id="rId5" Type="http://schemas.openxmlformats.org/officeDocument/2006/relationships/image" Target="../media/image6.jpeg"/><Relationship Id="rId10" Type="http://schemas.openxmlformats.org/officeDocument/2006/relationships/image" Target="../media/image31.tiff"/><Relationship Id="rId4" Type="http://schemas.openxmlformats.org/officeDocument/2006/relationships/image" Target="../media/image1.jpeg"/><Relationship Id="rId9" Type="http://schemas.openxmlformats.org/officeDocument/2006/relationships/image" Target="../media/image30.tif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4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5.emf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39.em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7.emf"/><Relationship Id="rId5" Type="http://schemas.openxmlformats.org/officeDocument/2006/relationships/image" Target="../media/image3.jpeg"/><Relationship Id="rId10" Type="http://schemas.openxmlformats.org/officeDocument/2006/relationships/image" Target="../media/image36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4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40.emf"/><Relationship Id="rId5" Type="http://schemas.openxmlformats.org/officeDocument/2006/relationships/image" Target="../media/image3.jpeg"/><Relationship Id="rId10" Type="http://schemas.openxmlformats.org/officeDocument/2006/relationships/image" Target="../media/image37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6.emf"/><Relationship Id="rId5" Type="http://schemas.openxmlformats.org/officeDocument/2006/relationships/image" Target="../media/image45.tiff"/><Relationship Id="rId4" Type="http://schemas.openxmlformats.org/officeDocument/2006/relationships/image" Target="../media/image4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DBB8B4-7658-4643-B54B-CC56E53E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886" y="1173722"/>
            <a:ext cx="6628381" cy="3804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9024D-FB72-454A-AE64-0C9EC6270716}"/>
              </a:ext>
            </a:extLst>
          </p:cNvPr>
          <p:cNvSpPr txBox="1"/>
          <p:nvPr/>
        </p:nvSpPr>
        <p:spPr>
          <a:xfrm>
            <a:off x="6466114" y="1447800"/>
            <a:ext cx="498855" cy="307777"/>
          </a:xfrm>
          <a:prstGeom prst="rect">
            <a:avLst/>
          </a:prstGeom>
          <a:solidFill>
            <a:schemeClr val="lt1"/>
          </a:solidFill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0.21</a:t>
            </a:r>
          </a:p>
        </p:txBody>
      </p:sp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6E3D53-BE8C-6F42-8C15-CD12541FD167}"/>
              </a:ext>
            </a:extLst>
          </p:cNvPr>
          <p:cNvSpPr/>
          <p:nvPr/>
        </p:nvSpPr>
        <p:spPr>
          <a:xfrm>
            <a:off x="2623457" y="1398436"/>
            <a:ext cx="7392080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87291-D0D3-B440-A7A8-3DCE5D653707}"/>
              </a:ext>
            </a:extLst>
          </p:cNvPr>
          <p:cNvSpPr/>
          <p:nvPr/>
        </p:nvSpPr>
        <p:spPr>
          <a:xfrm>
            <a:off x="2498271" y="1782306"/>
            <a:ext cx="8345942" cy="389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F6F5E7-9627-6C4B-9838-32A9E76B972A}"/>
              </a:ext>
            </a:extLst>
          </p:cNvPr>
          <p:cNvSpPr/>
          <p:nvPr/>
        </p:nvSpPr>
        <p:spPr>
          <a:xfrm>
            <a:off x="2498271" y="2157990"/>
            <a:ext cx="8174492" cy="372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504515-1168-A947-B6B3-35CD9A894211}"/>
              </a:ext>
            </a:extLst>
          </p:cNvPr>
          <p:cNvSpPr/>
          <p:nvPr/>
        </p:nvSpPr>
        <p:spPr>
          <a:xfrm>
            <a:off x="2498270" y="2517059"/>
            <a:ext cx="7960179" cy="413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E97067-670A-7144-92EF-F6E203954F4A}"/>
              </a:ext>
            </a:extLst>
          </p:cNvPr>
          <p:cNvSpPr/>
          <p:nvPr/>
        </p:nvSpPr>
        <p:spPr>
          <a:xfrm>
            <a:off x="2498270" y="2923534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0" y="3292128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4200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675467" y="4061964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83528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70403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43E668-1726-E243-B54E-2A0E8C4C9C87}"/>
              </a:ext>
            </a:extLst>
          </p:cNvPr>
          <p:cNvSpPr/>
          <p:nvPr/>
        </p:nvSpPr>
        <p:spPr>
          <a:xfrm>
            <a:off x="2451776" y="1001256"/>
            <a:ext cx="818366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0A057C-F320-424E-BDA3-770E584EB489}"/>
              </a:ext>
            </a:extLst>
          </p:cNvPr>
          <p:cNvSpPr/>
          <p:nvPr/>
        </p:nvSpPr>
        <p:spPr>
          <a:xfrm>
            <a:off x="2498270" y="1001256"/>
            <a:ext cx="7517267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218EEA-36E2-4942-8A58-BB9AB1E62484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>
              <p:ext uri="{D42A27DB-BD31-4B8C-83A1-F6EECF244321}">
                <p14:modId xmlns:p14="http://schemas.microsoft.com/office/powerpoint/2010/main" val="980345094"/>
              </p:ext>
            </p:extLst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B716872-95FB-CE47-BA68-7FE7FC53CEE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172147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  <p:bldP spid="13" grpId="0" animBg="1"/>
      <p:bldP spid="23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C5F8E2-AF13-7543-B3C7-D59AB5B52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FAF6A65-966F-0340-9CAF-408CF4DCC21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36387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857375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D5FB05-283A-0B4C-803B-ABD386656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970" y="2284217"/>
            <a:ext cx="3949700" cy="1612900"/>
          </a:xfrm>
          <a:prstGeom prst="rect">
            <a:avLst/>
          </a:prstGeom>
        </p:spPr>
      </p:pic>
      <p:sp>
        <p:nvSpPr>
          <p:cNvPr id="38" name="Google Shape;79;p13">
            <a:extLst>
              <a:ext uri="{FF2B5EF4-FFF2-40B4-BE49-F238E27FC236}">
                <a16:creationId xmlns:a16="http://schemas.microsoft.com/office/drawing/2014/main" id="{C01DE27C-1D03-4C41-A624-8DA0E2071F6B}"/>
              </a:ext>
            </a:extLst>
          </p:cNvPr>
          <p:cNvSpPr txBox="1">
            <a:spLocks/>
          </p:cNvSpPr>
          <p:nvPr/>
        </p:nvSpPr>
        <p:spPr>
          <a:xfrm>
            <a:off x="5932652" y="2020990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3522134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781888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D5E904-5D56-244B-A920-C501B24386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153" y="2267548"/>
            <a:ext cx="3924300" cy="1282700"/>
          </a:xfrm>
          <a:prstGeom prst="rect">
            <a:avLst/>
          </a:prstGeom>
        </p:spPr>
      </p:pic>
      <p:sp>
        <p:nvSpPr>
          <p:cNvPr id="39" name="Google Shape;79;p13">
            <a:extLst>
              <a:ext uri="{FF2B5EF4-FFF2-40B4-BE49-F238E27FC236}">
                <a16:creationId xmlns:a16="http://schemas.microsoft.com/office/drawing/2014/main" id="{16570FCD-567A-B445-A340-9599A66C88A2}"/>
              </a:ext>
            </a:extLst>
          </p:cNvPr>
          <p:cNvSpPr txBox="1">
            <a:spLocks/>
          </p:cNvSpPr>
          <p:nvPr/>
        </p:nvSpPr>
        <p:spPr>
          <a:xfrm>
            <a:off x="1432091" y="2020990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814388" y="1543050"/>
            <a:ext cx="2479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5086350" y="1543050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3505804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217F99-AEBB-ED4F-A546-5FCE1C9D65CD}"/>
              </a:ext>
            </a:extLst>
          </p:cNvPr>
          <p:cNvSpPr txBox="1"/>
          <p:nvPr/>
        </p:nvSpPr>
        <p:spPr>
          <a:xfrm>
            <a:off x="1287231" y="4006572"/>
            <a:ext cx="575352" cy="292388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Garamond" panose="02020404030301010803" pitchFamily="18" charset="0"/>
              </a:rPr>
              <a:t>0.78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B60608-90A7-EE4F-BEF0-D80AD5C530A1}"/>
              </a:ext>
            </a:extLst>
          </p:cNvPr>
          <p:cNvSpPr txBox="1"/>
          <p:nvPr/>
        </p:nvSpPr>
        <p:spPr>
          <a:xfrm>
            <a:off x="1234679" y="4347998"/>
            <a:ext cx="575352" cy="307777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Garamond" panose="02020404030301010803" pitchFamily="18" charset="0"/>
              </a:rPr>
              <a:t>0.68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F89D068-6A58-794B-BC47-E0797C9AC4F0}"/>
              </a:ext>
            </a:extLst>
          </p:cNvPr>
          <p:cNvSpPr txBox="1"/>
          <p:nvPr/>
        </p:nvSpPr>
        <p:spPr>
          <a:xfrm>
            <a:off x="1297741" y="3028950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55E06D9-2A40-7A40-B7FD-9C1564CAC2A6}"/>
              </a:ext>
            </a:extLst>
          </p:cNvPr>
          <p:cNvSpPr txBox="1"/>
          <p:nvPr/>
        </p:nvSpPr>
        <p:spPr>
          <a:xfrm>
            <a:off x="8160997" y="3993275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6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6848" y="3155660"/>
              <a:ext cx="9937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61309" y="3131058"/>
              <a:ext cx="1008318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425451" y="3846120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639763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268288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8E9F1-2912-6447-8495-DE6458058455}"/>
              </a:ext>
            </a:extLst>
          </p:cNvPr>
          <p:cNvSpPr txBox="1"/>
          <p:nvPr/>
        </p:nvSpPr>
        <p:spPr>
          <a:xfrm>
            <a:off x="6343651" y="3514725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  <a:r>
              <a:rPr lang="en-US" sz="500" dirty="0">
                <a:solidFill>
                  <a:schemeClr val="tx1"/>
                </a:solidFill>
              </a:rPr>
              <a:t> x </a:t>
            </a:r>
            <a:r>
              <a:rPr lang="en-US" sz="500" dirty="0">
                <a:solidFill>
                  <a:srgbClr val="00B0F0"/>
                </a:solidFill>
              </a:rPr>
              <a:t>documentary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31E612-5956-9A49-85AF-0C745497A44F}"/>
              </a:ext>
            </a:extLst>
          </p:cNvPr>
          <p:cNvSpPr txBox="1"/>
          <p:nvPr/>
        </p:nvSpPr>
        <p:spPr>
          <a:xfrm>
            <a:off x="6307932" y="344805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Werner Herzog (appears)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733C14-A20E-FF4D-B8DF-EEC3849C6546}"/>
              </a:ext>
            </a:extLst>
          </p:cNvPr>
          <p:cNvSpPr txBox="1"/>
          <p:nvPr/>
        </p:nvSpPr>
        <p:spPr>
          <a:xfrm>
            <a:off x="6357938" y="3373809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Peter </a:t>
            </a:r>
            <a:r>
              <a:rPr lang="en-US" sz="450" dirty="0" err="1">
                <a:solidFill>
                  <a:srgbClr val="00B0F0"/>
                </a:solidFill>
              </a:rPr>
              <a:t>Zeitlinger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51670-CA4C-1645-A6E1-5871C00682A8}"/>
              </a:ext>
            </a:extLst>
          </p:cNvPr>
          <p:cNvSpPr txBox="1"/>
          <p:nvPr/>
        </p:nvSpPr>
        <p:spPr>
          <a:xfrm>
            <a:off x="6343650" y="438626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Thomas </a:t>
            </a:r>
            <a:r>
              <a:rPr lang="en-US" sz="450" dirty="0" err="1">
                <a:solidFill>
                  <a:srgbClr val="00B0F0"/>
                </a:solidFill>
              </a:rPr>
              <a:t>Mauch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8ED64B-AD7A-AA42-B16C-14C498375FE0}"/>
              </a:ext>
            </a:extLst>
          </p:cNvPr>
          <p:cNvSpPr txBox="1"/>
          <p:nvPr/>
        </p:nvSpPr>
        <p:spPr>
          <a:xfrm>
            <a:off x="6279358" y="3292847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count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672C711-0893-2948-A927-C7B21866D05C}"/>
              </a:ext>
            </a:extLst>
          </p:cNvPr>
          <p:cNvSpPr txBox="1"/>
          <p:nvPr/>
        </p:nvSpPr>
        <p:spPr>
          <a:xfrm>
            <a:off x="5253134" y="4912668"/>
            <a:ext cx="4129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>
                <a:solidFill>
                  <a:schemeClr val="tx1"/>
                </a:solidFill>
              </a:rPr>
              <a:t>DOP </a:t>
            </a:r>
            <a:r>
              <a:rPr lang="en-US" sz="900" dirty="0">
                <a:solidFill>
                  <a:schemeClr val="tx1"/>
                </a:solidFill>
              </a:rPr>
              <a:t>stands for </a:t>
            </a:r>
            <a:r>
              <a:rPr lang="en-US" sz="900" i="1" dirty="0">
                <a:solidFill>
                  <a:schemeClr val="tx1"/>
                </a:solidFill>
              </a:rPr>
              <a:t>director of photography</a:t>
            </a:r>
            <a:r>
              <a:rPr lang="en-US" sz="900" dirty="0">
                <a:solidFill>
                  <a:schemeClr val="tx1"/>
                </a:solidFill>
              </a:rPr>
              <a:t>, which is the cinematographer</a:t>
            </a:r>
            <a:endParaRPr lang="en-US" sz="900" i="1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E4749-DFAB-FD4A-B69C-00E45179A2AA}"/>
              </a:ext>
            </a:extLst>
          </p:cNvPr>
          <p:cNvSpPr txBox="1"/>
          <p:nvPr/>
        </p:nvSpPr>
        <p:spPr>
          <a:xfrm>
            <a:off x="6334987" y="445241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duration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F7F0F1-1EE6-B847-93B0-46036173EF54}"/>
              </a:ext>
            </a:extLst>
          </p:cNvPr>
          <p:cNvSpPr txBox="1"/>
          <p:nvPr/>
        </p:nvSpPr>
        <p:spPr>
          <a:xfrm>
            <a:off x="7162800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5D6CB2-6D62-A54D-864C-071F85F6E19E}"/>
              </a:ext>
            </a:extLst>
          </p:cNvPr>
          <p:cNvSpPr txBox="1"/>
          <p:nvPr/>
        </p:nvSpPr>
        <p:spPr>
          <a:xfrm>
            <a:off x="7153470" y="3380404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Gordon Willis (DOP)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B3AED-D5DC-4345-9E60-F51C1F95211F}"/>
              </a:ext>
            </a:extLst>
          </p:cNvPr>
          <p:cNvSpPr txBox="1"/>
          <p:nvPr/>
        </p:nvSpPr>
        <p:spPr>
          <a:xfrm>
            <a:off x="7153470" y="3313534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Diane Keaton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6D2BF5-8753-F946-85D8-4BD8A0571B6C}"/>
              </a:ext>
            </a:extLst>
          </p:cNvPr>
          <p:cNvSpPr txBox="1"/>
          <p:nvPr/>
        </p:nvSpPr>
        <p:spPr>
          <a:xfrm>
            <a:off x="7190794" y="438912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year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E61270-58C2-9C4D-8C7F-79F51EBB7E85}"/>
              </a:ext>
            </a:extLst>
          </p:cNvPr>
          <p:cNvSpPr txBox="1"/>
          <p:nvPr/>
        </p:nvSpPr>
        <p:spPr>
          <a:xfrm>
            <a:off x="7153470" y="3257938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Carlo Di Palma (DOP)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8646A-45FD-C04D-8F6F-B2EB45085693}"/>
              </a:ext>
            </a:extLst>
          </p:cNvPr>
          <p:cNvSpPr txBox="1"/>
          <p:nvPr/>
        </p:nvSpPr>
        <p:spPr>
          <a:xfrm>
            <a:off x="7439764" y="4455834"/>
            <a:ext cx="850796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 err="1">
                <a:solidFill>
                  <a:srgbClr val="00B0F0"/>
                </a:solidFill>
              </a:rPr>
              <a:t>Vilmos</a:t>
            </a:r>
            <a:r>
              <a:rPr lang="en-US" sz="400" dirty="0">
                <a:solidFill>
                  <a:srgbClr val="00B0F0"/>
                </a:solidFill>
              </a:rPr>
              <a:t> </a:t>
            </a:r>
            <a:r>
              <a:rPr lang="en-US" sz="400" dirty="0" err="1">
                <a:solidFill>
                  <a:srgbClr val="00B0F0"/>
                </a:solidFill>
              </a:rPr>
              <a:t>Zsigmond</a:t>
            </a:r>
            <a:r>
              <a:rPr lang="en-US" sz="40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45C506-23F1-9D4F-9B6C-1E28A102DCF5}"/>
              </a:ext>
            </a:extLst>
          </p:cNvPr>
          <p:cNvSpPr txBox="1"/>
          <p:nvPr/>
        </p:nvSpPr>
        <p:spPr>
          <a:xfrm>
            <a:off x="7511610" y="3204210"/>
            <a:ext cx="523680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Mia Farrow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E37A83-76F9-E24D-B639-06C72F172EA7}"/>
              </a:ext>
            </a:extLst>
          </p:cNvPr>
          <p:cNvSpPr txBox="1"/>
          <p:nvPr/>
        </p:nvSpPr>
        <p:spPr>
          <a:xfrm>
            <a:off x="7451194" y="4530090"/>
            <a:ext cx="850796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Darius </a:t>
            </a:r>
            <a:r>
              <a:rPr lang="en-US" sz="350" dirty="0" err="1">
                <a:solidFill>
                  <a:srgbClr val="00B0F0"/>
                </a:solidFill>
              </a:rPr>
              <a:t>Khondji</a:t>
            </a:r>
            <a:r>
              <a:rPr lang="en-US" sz="3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A7D31-9439-5243-9E35-930E91E2C930}"/>
              </a:ext>
            </a:extLst>
          </p:cNvPr>
          <p:cNvSpPr txBox="1"/>
          <p:nvPr/>
        </p:nvSpPr>
        <p:spPr>
          <a:xfrm>
            <a:off x="8015614" y="3486876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Michael Chapman (DOP)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9E632-6C62-6F4E-B4A9-08A5A2871F3C}"/>
              </a:ext>
            </a:extLst>
          </p:cNvPr>
          <p:cNvSpPr txBox="1"/>
          <p:nvPr/>
        </p:nvSpPr>
        <p:spPr>
          <a:xfrm>
            <a:off x="8015614" y="340995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63EBAB-F9F1-7B49-A532-EF350972F235}"/>
              </a:ext>
            </a:extLst>
          </p:cNvPr>
          <p:cNvSpPr txBox="1"/>
          <p:nvPr/>
        </p:nvSpPr>
        <p:spPr>
          <a:xfrm>
            <a:off x="8398700" y="3333750"/>
            <a:ext cx="509979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</a:t>
            </a:r>
            <a:r>
              <a:rPr lang="en-US" sz="450" dirty="0" err="1">
                <a:solidFill>
                  <a:srgbClr val="00B0F0"/>
                </a:solidFill>
              </a:rPr>
              <a:t>cnt</a:t>
            </a:r>
            <a:endParaRPr lang="en-US" sz="450" dirty="0">
              <a:solidFill>
                <a:srgbClr val="00B0F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40C528-8AF3-5448-AB8E-31660FB629B0}"/>
              </a:ext>
            </a:extLst>
          </p:cNvPr>
          <p:cNvSpPr txBox="1"/>
          <p:nvPr/>
        </p:nvSpPr>
        <p:spPr>
          <a:xfrm>
            <a:off x="8392437" y="3269032"/>
            <a:ext cx="509979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Ringo Starr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C89B40-EA19-FE4F-8B73-97DB9BFF8C9B}"/>
              </a:ext>
            </a:extLst>
          </p:cNvPr>
          <p:cNvSpPr txBox="1"/>
          <p:nvPr/>
        </p:nvSpPr>
        <p:spPr>
          <a:xfrm>
            <a:off x="8386175" y="4394287"/>
            <a:ext cx="603923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Henry Northrup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F4F2B66-AAA6-CF42-A6DE-7C2225D01886}"/>
              </a:ext>
            </a:extLst>
          </p:cNvPr>
          <p:cNvSpPr txBox="1"/>
          <p:nvPr/>
        </p:nvSpPr>
        <p:spPr>
          <a:xfrm>
            <a:off x="8386174" y="3212665"/>
            <a:ext cx="509979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rgbClr val="00B0F0"/>
                </a:solidFill>
              </a:rPr>
              <a:t>Joe Pesci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31B82E-0653-8C44-839B-BEEDE52A7D39}"/>
              </a:ext>
            </a:extLst>
          </p:cNvPr>
          <p:cNvSpPr txBox="1"/>
          <p:nvPr/>
        </p:nvSpPr>
        <p:spPr>
          <a:xfrm>
            <a:off x="93511" y="4921793"/>
            <a:ext cx="32822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* Font sizes are roughly proportional to absolute value of coefficients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F307A09-F2EF-DA4E-9FD6-EB28C52B4E3E}"/>
              </a:ext>
            </a:extLst>
          </p:cNvPr>
          <p:cNvSpPr txBox="1"/>
          <p:nvPr/>
        </p:nvSpPr>
        <p:spPr>
          <a:xfrm>
            <a:off x="63797" y="-2"/>
            <a:ext cx="9080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values shown in blue represent the best model for the given director, based on comparisons of </a:t>
            </a:r>
            <a:r>
              <a:rPr lang="en-US" sz="800" i="1" dirty="0">
                <a:solidFill>
                  <a:srgbClr val="00B0F0"/>
                </a:solidFill>
              </a:rPr>
              <a:t>mean absolute error </a:t>
            </a:r>
            <a:r>
              <a:rPr lang="en-US" sz="800" dirty="0">
                <a:solidFill>
                  <a:srgbClr val="00B0F0"/>
                </a:solidFill>
              </a:rPr>
              <a:t>(</a:t>
            </a:r>
            <a:r>
              <a:rPr lang="en-US" sz="800" i="1" dirty="0" err="1">
                <a:solidFill>
                  <a:srgbClr val="00B0F0"/>
                </a:solidFill>
              </a:rPr>
              <a:t>mae</a:t>
            </a:r>
            <a:r>
              <a:rPr lang="en-US" sz="800" dirty="0">
                <a:solidFill>
                  <a:srgbClr val="00B0F0"/>
                </a:solidFill>
              </a:rPr>
              <a:t>) between different sets of features and rows, and within the same set of features and rows, choosing Lasso vs. Ridge based on lower 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endParaRPr lang="en-US" sz="800" baseline="30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47919" y="1285682"/>
            <a:ext cx="7761600" cy="1942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the </a:t>
            </a:r>
            <a:r>
              <a:rPr lang="en-US" sz="2000" i="1" u="sng" dirty="0"/>
              <a:t>rating count</a:t>
            </a:r>
            <a:r>
              <a:rPr lang="en-US" sz="2000" i="1" dirty="0"/>
              <a:t>, </a:t>
            </a:r>
            <a:r>
              <a:rPr lang="en-US" sz="2000" dirty="0"/>
              <a:t>the particular ratings can only exist in so far as there already exist ratings to count up. Therefore there is some question of: </a:t>
            </a:r>
          </a:p>
          <a:p>
            <a:endParaRPr lang="en-US" sz="1400" i="1" dirty="0"/>
          </a:p>
          <a:p>
            <a:r>
              <a:rPr lang="en-US" sz="2000" i="1" dirty="0">
                <a:solidFill>
                  <a:srgbClr val="4ECDC4"/>
                </a:solidFill>
              </a:rPr>
              <a:t>			Reflexivity</a:t>
            </a:r>
            <a:endParaRPr lang="en-US" sz="2000" dirty="0">
              <a:solidFill>
                <a:srgbClr val="4ECDC4"/>
              </a:solidFill>
            </a:endParaRPr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3429853"/>
            <a:ext cx="7931021" cy="71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Therefore, can the ratings be predicted or interpreted </a:t>
            </a:r>
            <a:r>
              <a:rPr lang="en-US" sz="2000" i="1" dirty="0"/>
              <a:t>without</a:t>
            </a:r>
            <a:r>
              <a:rPr lang="en-US" sz="2000" dirty="0"/>
              <a:t>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319296" y="3892170"/>
            <a:ext cx="5433124" cy="772203"/>
            <a:chOff x="262797" y="3131059"/>
            <a:chExt cx="8521309" cy="1329653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797" y="3155660"/>
              <a:ext cx="975781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71818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28070" y="3155660"/>
              <a:ext cx="979905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11613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25433" y="3131059"/>
              <a:ext cx="1058673" cy="1275219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592355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412084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AF7EF7-9AD7-2640-92A3-BF47BAAAFE50}"/>
              </a:ext>
            </a:extLst>
          </p:cNvPr>
          <p:cNvSpPr txBox="1"/>
          <p:nvPr/>
        </p:nvSpPr>
        <p:spPr>
          <a:xfrm>
            <a:off x="93510" y="4921793"/>
            <a:ext cx="90504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next slide).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26C851-ADC5-7B4D-BFED-7CD0DAD2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669" y="2632723"/>
            <a:ext cx="7756693" cy="92212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7E49653-B149-674D-95A8-A7FEC41F9C7D}"/>
              </a:ext>
            </a:extLst>
          </p:cNvPr>
          <p:cNvSpPr txBox="1"/>
          <p:nvPr/>
        </p:nvSpPr>
        <p:spPr>
          <a:xfrm>
            <a:off x="877186" y="2404869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sp>
        <p:nvSpPr>
          <p:cNvPr id="49" name="Google Shape;169;p23">
            <a:extLst>
              <a:ext uri="{FF2B5EF4-FFF2-40B4-BE49-F238E27FC236}">
                <a16:creationId xmlns:a16="http://schemas.microsoft.com/office/drawing/2014/main" id="{59CFC65F-B0EC-854F-8894-D8ED127BB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0" name="Google Shape;119;p18">
            <a:extLst>
              <a:ext uri="{FF2B5EF4-FFF2-40B4-BE49-F238E27FC236}">
                <a16:creationId xmlns:a16="http://schemas.microsoft.com/office/drawing/2014/main" id="{227AF6BD-AE89-AF44-BCE3-2BEE1AEEC0B1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sp>
        <p:nvSpPr>
          <p:cNvPr id="53" name="Google Shape;169;p23">
            <a:extLst>
              <a:ext uri="{FF2B5EF4-FFF2-40B4-BE49-F238E27FC236}">
                <a16:creationId xmlns:a16="http://schemas.microsoft.com/office/drawing/2014/main" id="{63C55D27-648B-5E4A-B2C2-55783E17C289}"/>
              </a:ext>
            </a:extLst>
          </p:cNvPr>
          <p:cNvSpPr txBox="1">
            <a:spLocks/>
          </p:cNvSpPr>
          <p:nvPr/>
        </p:nvSpPr>
        <p:spPr>
          <a:xfrm>
            <a:off x="5826643" y="701749"/>
            <a:ext cx="3402418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without </a:t>
            </a:r>
            <a:r>
              <a:rPr lang="en-US" sz="1400" i="1" dirty="0">
                <a:solidFill>
                  <a:srgbClr val="4ECDC4"/>
                </a:solidFill>
              </a:rPr>
              <a:t>rating count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279968" y="3860642"/>
            <a:ext cx="5462626" cy="772204"/>
            <a:chOff x="201113" y="3131058"/>
            <a:chExt cx="856758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113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2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27041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10026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95484" y="1357904"/>
            <a:ext cx="5400089" cy="212601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70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504373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6071191" y="712382"/>
            <a:ext cx="2892056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using </a:t>
            </a:r>
            <a:r>
              <a:rPr lang="en-US" sz="1400" i="1" dirty="0">
                <a:solidFill>
                  <a:srgbClr val="4ECDC4"/>
                </a:solidFill>
              </a:rPr>
              <a:t>budget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56B868-9A84-0A43-BD56-F3A4161B2F69}"/>
              </a:ext>
            </a:extLst>
          </p:cNvPr>
          <p:cNvSpPr txBox="1"/>
          <p:nvPr/>
        </p:nvSpPr>
        <p:spPr>
          <a:xfrm>
            <a:off x="93509" y="4921793"/>
            <a:ext cx="91780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previous slide).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1DA473-6F4D-8D44-9AF0-ACC622A6D29D}"/>
              </a:ext>
            </a:extLst>
          </p:cNvPr>
          <p:cNvSpPr txBox="1"/>
          <p:nvPr/>
        </p:nvSpPr>
        <p:spPr>
          <a:xfrm>
            <a:off x="930349" y="2326220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D2082-4200-1643-A9E4-A8E10BCAA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3836" y="2568192"/>
            <a:ext cx="7627904" cy="82146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DC57233-235C-4E45-B21E-5B9EA87D4570}"/>
              </a:ext>
            </a:extLst>
          </p:cNvPr>
          <p:cNvSpPr txBox="1"/>
          <p:nvPr/>
        </p:nvSpPr>
        <p:spPr>
          <a:xfrm>
            <a:off x="4673255" y="4549014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year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4B2AC-283A-8843-8C0D-067537B1C181}"/>
              </a:ext>
            </a:extLst>
          </p:cNvPr>
          <p:cNvSpPr txBox="1"/>
          <p:nvPr/>
        </p:nvSpPr>
        <p:spPr>
          <a:xfrm>
            <a:off x="4425131" y="3700735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Anna Karina 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André S. </a:t>
            </a:r>
            <a:r>
              <a:rPr lang="en-US" sz="800" dirty="0" err="1">
                <a:solidFill>
                  <a:srgbClr val="00B0F0"/>
                </a:solidFill>
              </a:rPr>
              <a:t>Labarthe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21B6FC-E8E4-2648-A0C2-20CAF24FB3A7}"/>
              </a:ext>
            </a:extLst>
          </p:cNvPr>
          <p:cNvSpPr txBox="1"/>
          <p:nvPr/>
        </p:nvSpPr>
        <p:spPr>
          <a:xfrm>
            <a:off x="4441460" y="3586229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duration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J.P. </a:t>
            </a:r>
            <a:r>
              <a:rPr lang="en-US" sz="800" dirty="0" err="1">
                <a:solidFill>
                  <a:srgbClr val="00B0F0"/>
                </a:solidFill>
              </a:rPr>
              <a:t>Belmondo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DA87C9-D935-504F-8360-920CE22C79D6}"/>
              </a:ext>
            </a:extLst>
          </p:cNvPr>
          <p:cNvSpPr txBox="1"/>
          <p:nvPr/>
        </p:nvSpPr>
        <p:spPr>
          <a:xfrm>
            <a:off x="4490621" y="3495982"/>
            <a:ext cx="202816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rgbClr val="00B0F0"/>
                </a:solidFill>
              </a:rPr>
              <a:t>budget </a:t>
            </a:r>
            <a:r>
              <a:rPr lang="en-US" sz="700" dirty="0">
                <a:solidFill>
                  <a:schemeClr val="tx1"/>
                </a:solidFill>
              </a:rPr>
              <a:t>x </a:t>
            </a:r>
            <a:r>
              <a:rPr lang="en-US" sz="700" dirty="0">
                <a:solidFill>
                  <a:srgbClr val="00B0F0"/>
                </a:solidFill>
              </a:rPr>
              <a:t>Raoul </a:t>
            </a:r>
            <a:r>
              <a:rPr lang="en-US" sz="700" dirty="0" err="1">
                <a:solidFill>
                  <a:srgbClr val="00B0F0"/>
                </a:solidFill>
              </a:rPr>
              <a:t>Coutard</a:t>
            </a:r>
            <a:r>
              <a:rPr lang="en-US" sz="700" dirty="0">
                <a:solidFill>
                  <a:srgbClr val="00B0F0"/>
                </a:solidFill>
              </a:rPr>
              <a:t> (DOP)</a:t>
            </a:r>
            <a:r>
              <a:rPr lang="en-US" sz="700" dirty="0">
                <a:solidFill>
                  <a:schemeClr val="tx1"/>
                </a:solidFill>
              </a:rPr>
              <a:t>	</a:t>
            </a:r>
            <a:endParaRPr lang="en-US" sz="700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5F6B79-D36C-3D4D-ACA3-1FEC04ADA022}"/>
              </a:ext>
            </a:extLst>
          </p:cNvPr>
          <p:cNvSpPr txBox="1"/>
          <p:nvPr/>
        </p:nvSpPr>
        <p:spPr>
          <a:xfrm>
            <a:off x="4490621" y="3409950"/>
            <a:ext cx="202816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Georges </a:t>
            </a:r>
            <a:r>
              <a:rPr lang="en-US" sz="500" dirty="0" err="1">
                <a:solidFill>
                  <a:srgbClr val="00B0F0"/>
                </a:solidFill>
              </a:rPr>
              <a:t>Staquet</a:t>
            </a:r>
            <a:r>
              <a:rPr lang="en-US" sz="500" dirty="0">
                <a:solidFill>
                  <a:srgbClr val="00B0F0"/>
                </a:solidFill>
              </a:rPr>
              <a:t>	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22578B-6250-8641-9202-3DACFBCCAD94}"/>
              </a:ext>
            </a:extLst>
          </p:cNvPr>
          <p:cNvSpPr txBox="1"/>
          <p:nvPr/>
        </p:nvSpPr>
        <p:spPr>
          <a:xfrm>
            <a:off x="799077" y="3944442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F8E2E3-78BB-5147-8C93-7FAD5FEEBBAD}"/>
              </a:ext>
            </a:extLst>
          </p:cNvPr>
          <p:cNvSpPr txBox="1"/>
          <p:nvPr/>
        </p:nvSpPr>
        <p:spPr>
          <a:xfrm>
            <a:off x="1013389" y="3425617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0E37E1-8495-C542-B29F-CACD70C143FB}"/>
              </a:ext>
            </a:extLst>
          </p:cNvPr>
          <p:cNvSpPr txBox="1"/>
          <p:nvPr/>
        </p:nvSpPr>
        <p:spPr>
          <a:xfrm>
            <a:off x="641914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21496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4785</TotalTime>
  <Words>1580</Words>
  <Application>Microsoft Macintosh PowerPoint</Application>
  <PresentationFormat>On-screen Show (16:9)</PresentationFormat>
  <Paragraphs>383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Montserrat</vt:lpstr>
      <vt:lpstr>Times</vt:lpstr>
      <vt:lpstr>Arial</vt:lpstr>
      <vt:lpstr>Garamond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Linear regression models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217</cp:revision>
  <cp:lastPrinted>2021-01-26T15:51:41Z</cp:lastPrinted>
  <dcterms:modified xsi:type="dcterms:W3CDTF">2021-01-26T17:44:14Z</dcterms:modified>
</cp:coreProperties>
</file>